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2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8f5f44126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8f5f44126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a8ce7c1af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a8ce7c1af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c75b3bf2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c75b3bf2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0c1a63f90_1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0c1a63f90_1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0c1a63f9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0c1a63f9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0c1a63f9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10c1a63f9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f5f4412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f5f44126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8f5f4412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8f5f4412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0c1a63f90_1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0c1a63f90_1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0c1a63f90_1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0c1a63f90_1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c75b3bf2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c75b3bf2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3274425"/>
            <a:ext cx="9144000" cy="18690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214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DE5"/>
                </a:solidFill>
              </a:rPr>
              <a:t>Diffuser-Assisted Photometry of Transiting Exoplanets</a:t>
            </a:r>
            <a:endParaRPr>
              <a:solidFill>
                <a:srgbClr val="F4EDE5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26721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2E9EB"/>
                </a:solidFill>
              </a:rPr>
              <a:t>Justin Klingele, AZSGC Intern</a:t>
            </a:r>
            <a:endParaRPr>
              <a:solidFill>
                <a:srgbClr val="E2E9E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2E9EB"/>
                </a:solidFill>
              </a:rPr>
              <a:t>Dr. Kevin Hardegree-Ullman, Steward Observatory</a:t>
            </a:r>
            <a:endParaRPr>
              <a:solidFill>
                <a:srgbClr val="E2E9EB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450" y="3470600"/>
            <a:ext cx="1106100" cy="14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050" y="3635671"/>
            <a:ext cx="1323500" cy="1239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3863513" y="3405788"/>
            <a:ext cx="1416970" cy="1606262"/>
            <a:chOff x="3863513" y="214613"/>
            <a:chExt cx="1416970" cy="1606262"/>
          </a:xfrm>
        </p:grpSpPr>
        <p:pic>
          <p:nvPicPr>
            <p:cNvPr id="60" name="Google Shape;60;p13"/>
            <p:cNvPicPr preferRelativeResize="0"/>
            <p:nvPr/>
          </p:nvPicPr>
          <p:blipFill rotWithShape="1">
            <a:blip r:embed="rId5">
              <a:alphaModFix/>
            </a:blip>
            <a:srcRect l="22810" r="25037"/>
            <a:stretch/>
          </p:blipFill>
          <p:spPr>
            <a:xfrm>
              <a:off x="3863513" y="214613"/>
              <a:ext cx="1416970" cy="1358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4029900" y="1359175"/>
              <a:ext cx="1084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Partner</a:t>
              </a:r>
              <a:endParaRPr sz="1800" b="1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>
            <a:spLocks noGrp="1"/>
          </p:cNvSpPr>
          <p:nvPr>
            <p:ph type="title"/>
          </p:nvPr>
        </p:nvSpPr>
        <p:spPr>
          <a:xfrm>
            <a:off x="342100" y="11025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Interpretation of Results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pic>
        <p:nvPicPr>
          <p:cNvPr id="216" name="Google Shape;216;p22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311700" y="770250"/>
            <a:ext cx="725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Diffuser system improves precision on this relatively small telescope.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Observational results support theoretical predictions.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Improvement in precision depends on target brightness and filter choice.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Pre-observation planning should check target brightness and telescope setup to decide on use of diffuser-assisted photometry.</a:t>
            </a:r>
            <a:endParaRPr sz="1600">
              <a:solidFill>
                <a:srgbClr val="E2E9EB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342100" y="12420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Acknowledgements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555300" y="742350"/>
            <a:ext cx="803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73">
                <a:solidFill>
                  <a:srgbClr val="E2E9EB"/>
                </a:solidFill>
              </a:rPr>
              <a:t>Thanks to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120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Dr. Kevin Hardegree-Ullman, Project Advisor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Mt. Lemmon SkyCenter</a:t>
            </a:r>
            <a:endParaRPr sz="6473">
              <a:solidFill>
                <a:srgbClr val="E2E9EB"/>
              </a:solidFill>
            </a:endParaRPr>
          </a:p>
          <a:p>
            <a:pPr marL="914400" lvl="1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○"/>
            </a:pPr>
            <a:r>
              <a:rPr lang="en" sz="6473">
                <a:solidFill>
                  <a:srgbClr val="E2E9EB"/>
                </a:solidFill>
              </a:rPr>
              <a:t>Travis Deyoe, Observatory Scheduling and Operations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Dr. Gudmundur Stefánsson, Technical Advising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EDEN Team</a:t>
            </a:r>
            <a:endParaRPr sz="6473">
              <a:solidFill>
                <a:srgbClr val="E2E9EB"/>
              </a:solidFill>
            </a:endParaRPr>
          </a:p>
          <a:p>
            <a:pPr marL="914400" lvl="1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○"/>
            </a:pPr>
            <a:r>
              <a:rPr lang="en" sz="6473">
                <a:solidFill>
                  <a:srgbClr val="E2E9EB"/>
                </a:solidFill>
              </a:rPr>
              <a:t>Jeremy Dietrich, Data Processing</a:t>
            </a:r>
            <a:endParaRPr sz="6473">
              <a:solidFill>
                <a:srgbClr val="E2E9EB"/>
              </a:solidFill>
            </a:endParaRPr>
          </a:p>
          <a:p>
            <a:pPr marL="914400" lvl="1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○"/>
            </a:pPr>
            <a:r>
              <a:rPr lang="en" sz="6473">
                <a:solidFill>
                  <a:srgbClr val="E2E9EB"/>
                </a:solidFill>
              </a:rPr>
              <a:t>Dr. Daniel Apai, Team Lead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The University of Arizona Department of Astronomy and Steward Observatory</a:t>
            </a:r>
            <a:endParaRPr sz="6473">
              <a:solidFill>
                <a:srgbClr val="E2E9EB"/>
              </a:solidFill>
            </a:endParaRPr>
          </a:p>
          <a:p>
            <a:pPr marL="457200" lvl="0" indent="-331360" algn="l" rtl="0"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ct val="100000"/>
              <a:buChar char="●"/>
            </a:pPr>
            <a:r>
              <a:rPr lang="en" sz="6473">
                <a:solidFill>
                  <a:srgbClr val="E2E9EB"/>
                </a:solidFill>
              </a:rPr>
              <a:t>Arizona Space Grant Consortium</a:t>
            </a:r>
            <a:endParaRPr sz="1600">
              <a:solidFill>
                <a:srgbClr val="E2E9E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E2E9E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E2E9E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EDE5"/>
                </a:solidFill>
              </a:rPr>
              <a:t>Thank You</a:t>
            </a:r>
            <a:endParaRPr>
              <a:solidFill>
                <a:srgbClr val="F4EDE5"/>
              </a:solidFill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6" name="Google Shape;2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39600" y="11497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Introduction to Transit Photometry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687675"/>
            <a:ext cx="575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In around 1% of systems, exoplanets cross in front of their parent stars from our perspective on Earth.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The technique of analyzing a star's brightness vs time is </a:t>
            </a:r>
            <a:r>
              <a:rPr lang="en" sz="1600" b="1">
                <a:solidFill>
                  <a:srgbClr val="E2E9EB"/>
                </a:solidFill>
              </a:rPr>
              <a:t>photometry</a:t>
            </a:r>
            <a:r>
              <a:rPr lang="en" sz="1600">
                <a:solidFill>
                  <a:srgbClr val="E2E9EB"/>
                </a:solidFill>
              </a:rPr>
              <a:t>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When applied to exoplanets we call this </a:t>
            </a:r>
            <a:r>
              <a:rPr lang="en" sz="1600" b="1">
                <a:solidFill>
                  <a:srgbClr val="E2E9EB"/>
                </a:solidFill>
              </a:rPr>
              <a:t>transit photometry</a:t>
            </a:r>
            <a:r>
              <a:rPr lang="en" sz="1600">
                <a:solidFill>
                  <a:srgbClr val="E2E9EB"/>
                </a:solidFill>
              </a:rPr>
              <a:t>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The plot of brightness versus time is called a </a:t>
            </a:r>
            <a:r>
              <a:rPr lang="en" sz="1600" b="1">
                <a:solidFill>
                  <a:srgbClr val="E2E9EB"/>
                </a:solidFill>
              </a:rPr>
              <a:t>light curve</a:t>
            </a:r>
            <a:r>
              <a:rPr lang="en" sz="1600">
                <a:solidFill>
                  <a:srgbClr val="E2E9EB"/>
                </a:solidFill>
              </a:rPr>
              <a:t>.</a:t>
            </a:r>
            <a:endParaRPr sz="1600">
              <a:solidFill>
                <a:srgbClr val="E2E9EB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6263475" y="152225"/>
            <a:ext cx="2088725" cy="1982400"/>
            <a:chOff x="6502650" y="441025"/>
            <a:chExt cx="2088725" cy="1982400"/>
          </a:xfrm>
        </p:grpSpPr>
        <p:sp>
          <p:nvSpPr>
            <p:cNvPr id="73" name="Google Shape;73;p14"/>
            <p:cNvSpPr/>
            <p:nvPr/>
          </p:nvSpPr>
          <p:spPr>
            <a:xfrm>
              <a:off x="6608975" y="441025"/>
              <a:ext cx="1982400" cy="198240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159025" y="991075"/>
              <a:ext cx="882300" cy="882300"/>
            </a:xfrm>
            <a:prstGeom prst="ellipse">
              <a:avLst/>
            </a:prstGeom>
            <a:solidFill>
              <a:srgbClr val="FF9900"/>
            </a:solidFill>
            <a:ln w="114300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6502650" y="1329925"/>
              <a:ext cx="204600" cy="204600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AB05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" name="Google Shape;76;p14"/>
            <p:cNvCxnSpPr/>
            <p:nvPr/>
          </p:nvCxnSpPr>
          <p:spPr>
            <a:xfrm>
              <a:off x="6604950" y="1582675"/>
              <a:ext cx="0" cy="435900"/>
            </a:xfrm>
            <a:prstGeom prst="straightConnector1">
              <a:avLst/>
            </a:prstGeom>
            <a:noFill/>
            <a:ln w="28575" cap="flat" cmpd="sng">
              <a:solidFill>
                <a:srgbClr val="AB052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7" name="Google Shape;77;p14"/>
          <p:cNvGrpSpPr/>
          <p:nvPr/>
        </p:nvGrpSpPr>
        <p:grpSpPr>
          <a:xfrm>
            <a:off x="6445388" y="2422913"/>
            <a:ext cx="1953300" cy="882300"/>
            <a:chOff x="6639500" y="3091363"/>
            <a:chExt cx="1953300" cy="882300"/>
          </a:xfrm>
        </p:grpSpPr>
        <p:sp>
          <p:nvSpPr>
            <p:cNvPr id="78" name="Google Shape;78;p14"/>
            <p:cNvSpPr/>
            <p:nvPr/>
          </p:nvSpPr>
          <p:spPr>
            <a:xfrm>
              <a:off x="7159025" y="3091363"/>
              <a:ext cx="882300" cy="882300"/>
            </a:xfrm>
            <a:prstGeom prst="ellipse">
              <a:avLst/>
            </a:prstGeom>
            <a:solidFill>
              <a:srgbClr val="FF9900"/>
            </a:solidFill>
            <a:ln w="114300" cap="flat" cmpd="sng">
              <a:solidFill>
                <a:srgbClr val="E691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" name="Google Shape;79;p14"/>
            <p:cNvCxnSpPr/>
            <p:nvPr/>
          </p:nvCxnSpPr>
          <p:spPr>
            <a:xfrm>
              <a:off x="6639500" y="3532525"/>
              <a:ext cx="19533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80" name="Google Shape;80;p14"/>
            <p:cNvSpPr/>
            <p:nvPr/>
          </p:nvSpPr>
          <p:spPr>
            <a:xfrm>
              <a:off x="7261075" y="3430200"/>
              <a:ext cx="204600" cy="204600"/>
            </a:xfrm>
            <a:prstGeom prst="ellipse">
              <a:avLst/>
            </a:prstGeom>
            <a:solidFill>
              <a:srgbClr val="FF0000"/>
            </a:solidFill>
            <a:ln w="19050" cap="flat" cmpd="sng">
              <a:solidFill>
                <a:srgbClr val="AB05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" name="Google Shape;81;p14"/>
            <p:cNvCxnSpPr/>
            <p:nvPr/>
          </p:nvCxnSpPr>
          <p:spPr>
            <a:xfrm>
              <a:off x="7537500" y="3532525"/>
              <a:ext cx="358500" cy="0"/>
            </a:xfrm>
            <a:prstGeom prst="straightConnector1">
              <a:avLst/>
            </a:prstGeom>
            <a:noFill/>
            <a:ln w="28575" cap="flat" cmpd="sng">
              <a:solidFill>
                <a:srgbClr val="AB052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82" name="Google Shape;82;p14"/>
          <p:cNvGrpSpPr/>
          <p:nvPr/>
        </p:nvGrpSpPr>
        <p:grpSpPr>
          <a:xfrm>
            <a:off x="6257025" y="3488000"/>
            <a:ext cx="2330045" cy="734700"/>
            <a:chOff x="6208475" y="3543800"/>
            <a:chExt cx="2330045" cy="734700"/>
          </a:xfrm>
        </p:grpSpPr>
        <p:cxnSp>
          <p:nvCxnSpPr>
            <p:cNvPr id="83" name="Google Shape;83;p14"/>
            <p:cNvCxnSpPr/>
            <p:nvPr/>
          </p:nvCxnSpPr>
          <p:spPr>
            <a:xfrm rot="10800000" flipH="1">
              <a:off x="6208475" y="3543800"/>
              <a:ext cx="4800" cy="7347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4" name="Google Shape;84;p14"/>
            <p:cNvCxnSpPr/>
            <p:nvPr/>
          </p:nvCxnSpPr>
          <p:spPr>
            <a:xfrm>
              <a:off x="6209000" y="4273975"/>
              <a:ext cx="2329500" cy="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5" name="Google Shape;85;p14"/>
            <p:cNvSpPr/>
            <p:nvPr/>
          </p:nvSpPr>
          <p:spPr>
            <a:xfrm>
              <a:off x="6209000" y="3783550"/>
              <a:ext cx="2329520" cy="379194"/>
            </a:xfrm>
            <a:custGeom>
              <a:avLst/>
              <a:gdLst/>
              <a:ahLst/>
              <a:cxnLst/>
              <a:rect l="l" t="t" r="r" b="b"/>
              <a:pathLst>
                <a:path w="72735" h="16951" extrusionOk="0">
                  <a:moveTo>
                    <a:pt x="0" y="1568"/>
                  </a:moveTo>
                  <a:cubicBezTo>
                    <a:pt x="3008" y="1816"/>
                    <a:pt x="13922" y="762"/>
                    <a:pt x="18045" y="3056"/>
                  </a:cubicBezTo>
                  <a:cubicBezTo>
                    <a:pt x="22169" y="5350"/>
                    <a:pt x="19998" y="13288"/>
                    <a:pt x="24741" y="15334"/>
                  </a:cubicBezTo>
                  <a:cubicBezTo>
                    <a:pt x="29485" y="17380"/>
                    <a:pt x="41669" y="17597"/>
                    <a:pt x="46506" y="15334"/>
                  </a:cubicBezTo>
                  <a:cubicBezTo>
                    <a:pt x="51343" y="13071"/>
                    <a:pt x="50723" y="4296"/>
                    <a:pt x="53761" y="1754"/>
                  </a:cubicBezTo>
                  <a:cubicBezTo>
                    <a:pt x="56799" y="-788"/>
                    <a:pt x="61574" y="328"/>
                    <a:pt x="64736" y="80"/>
                  </a:cubicBezTo>
                  <a:cubicBezTo>
                    <a:pt x="67898" y="-168"/>
                    <a:pt x="71402" y="235"/>
                    <a:pt x="72735" y="266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6" name="Google Shape;86;p14"/>
          <p:cNvSpPr txBox="1"/>
          <p:nvPr/>
        </p:nvSpPr>
        <p:spPr>
          <a:xfrm>
            <a:off x="4915725" y="3607100"/>
            <a:ext cx="145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Star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Brightness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6694238" y="4241388"/>
            <a:ext cx="145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Time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8375" y="107500"/>
            <a:ext cx="7125000" cy="6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4EDE5"/>
                </a:solidFill>
              </a:rPr>
              <a:t>What is a diffuser? What does it do?</a:t>
            </a:r>
            <a:endParaRPr sz="2600">
              <a:solidFill>
                <a:srgbClr val="F4EDE5"/>
              </a:solidFill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07700" y="670375"/>
            <a:ext cx="83436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 b="1">
                <a:solidFill>
                  <a:srgbClr val="E2E9EB"/>
                </a:solidFill>
              </a:rPr>
              <a:t>Diffusers</a:t>
            </a:r>
            <a:r>
              <a:rPr lang="en" sz="1600">
                <a:solidFill>
                  <a:srgbClr val="E2E9EB"/>
                </a:solidFill>
              </a:rPr>
              <a:t> spread incoming light over many camera pixels.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The shape incoming light makes on a camera detector is called its </a:t>
            </a:r>
            <a:r>
              <a:rPr lang="en" sz="1600" b="1">
                <a:solidFill>
                  <a:srgbClr val="E2E9EB"/>
                </a:solidFill>
              </a:rPr>
              <a:t>point spread function</a:t>
            </a:r>
            <a:r>
              <a:rPr lang="en" sz="1600">
                <a:solidFill>
                  <a:srgbClr val="E2E9EB"/>
                </a:solidFill>
              </a:rPr>
              <a:t> (PSF).</a:t>
            </a:r>
            <a:endParaRPr sz="1600">
              <a:solidFill>
                <a:srgbClr val="E2E9EB"/>
              </a:solidFill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5"/>
          <p:cNvGrpSpPr/>
          <p:nvPr/>
        </p:nvGrpSpPr>
        <p:grpSpPr>
          <a:xfrm>
            <a:off x="537450" y="1910338"/>
            <a:ext cx="8069101" cy="2594688"/>
            <a:chOff x="380600" y="1950150"/>
            <a:chExt cx="8069101" cy="2594688"/>
          </a:xfrm>
        </p:grpSpPr>
        <p:sp>
          <p:nvSpPr>
            <p:cNvPr id="98" name="Google Shape;98;p15"/>
            <p:cNvSpPr/>
            <p:nvPr/>
          </p:nvSpPr>
          <p:spPr>
            <a:xfrm>
              <a:off x="1715000" y="3424475"/>
              <a:ext cx="166800" cy="846900"/>
            </a:xfrm>
            <a:prstGeom prst="rect">
              <a:avLst/>
            </a:prstGeom>
            <a:solidFill>
              <a:srgbClr val="AB0520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1281950" y="3099575"/>
              <a:ext cx="103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Diffuser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185575" y="3424475"/>
              <a:ext cx="166800" cy="8469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2752525" y="3099575"/>
              <a:ext cx="103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Camera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80600" y="3756425"/>
              <a:ext cx="1334400" cy="183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rot="-5400000">
              <a:off x="2296100" y="3196925"/>
              <a:ext cx="473400" cy="13020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452975" y="3424675"/>
              <a:ext cx="846300" cy="84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707635" y="3679514"/>
              <a:ext cx="336900" cy="3372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3651875" y="3741500"/>
              <a:ext cx="501600" cy="1263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3807025" y="3099575"/>
              <a:ext cx="2138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Broad PSF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1174550" y="1955213"/>
              <a:ext cx="1247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No Diffuser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185575" y="2275050"/>
              <a:ext cx="166800" cy="8469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 txBox="1"/>
            <p:nvPr/>
          </p:nvSpPr>
          <p:spPr>
            <a:xfrm>
              <a:off x="2752525" y="1950150"/>
              <a:ext cx="103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Camera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80600" y="2607000"/>
              <a:ext cx="2782200" cy="183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4452975" y="2275250"/>
              <a:ext cx="846300" cy="846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4812976" y="2635349"/>
              <a:ext cx="126300" cy="126300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rgbClr val="BF9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651875" y="2592075"/>
              <a:ext cx="501600" cy="1263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3807025" y="1950150"/>
              <a:ext cx="2138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</a:rPr>
                <a:t>Narrow PSF</a:t>
              </a:r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116" name="Google Shape;116;p15"/>
            <p:cNvGrpSpPr/>
            <p:nvPr/>
          </p:nvGrpSpPr>
          <p:grpSpPr>
            <a:xfrm>
              <a:off x="5526450" y="2275050"/>
              <a:ext cx="2923251" cy="1134888"/>
              <a:chOff x="5526450" y="2275050"/>
              <a:chExt cx="2923251" cy="1134888"/>
            </a:xfrm>
          </p:grpSpPr>
          <p:grpSp>
            <p:nvGrpSpPr>
              <p:cNvPr id="117" name="Google Shape;117;p15"/>
              <p:cNvGrpSpPr/>
              <p:nvPr/>
            </p:nvGrpSpPr>
            <p:grpSpPr>
              <a:xfrm>
                <a:off x="6416256" y="2275050"/>
                <a:ext cx="2033445" cy="734700"/>
                <a:chOff x="6101881" y="3503175"/>
                <a:chExt cx="2330062" cy="734700"/>
              </a:xfrm>
            </p:grpSpPr>
            <p:cxnSp>
              <p:nvCxnSpPr>
                <p:cNvPr id="118" name="Google Shape;118;p15"/>
                <p:cNvCxnSpPr/>
                <p:nvPr/>
              </p:nvCxnSpPr>
              <p:spPr>
                <a:xfrm rot="10800000" flipH="1">
                  <a:off x="6101881" y="3503175"/>
                  <a:ext cx="4800" cy="734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19" name="Google Shape;119;p15"/>
                <p:cNvCxnSpPr/>
                <p:nvPr/>
              </p:nvCxnSpPr>
              <p:spPr>
                <a:xfrm>
                  <a:off x="6102406" y="4233350"/>
                  <a:ext cx="2329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20" name="Google Shape;120;p15"/>
                <p:cNvSpPr/>
                <p:nvPr/>
              </p:nvSpPr>
              <p:spPr>
                <a:xfrm>
                  <a:off x="6102418" y="3611635"/>
                  <a:ext cx="2329525" cy="5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81" h="20507" extrusionOk="0">
                      <a:moveTo>
                        <a:pt x="93181" y="19018"/>
                      </a:moveTo>
                      <a:cubicBezTo>
                        <a:pt x="87109" y="18879"/>
                        <a:pt x="64169" y="21050"/>
                        <a:pt x="56746" y="18182"/>
                      </a:cubicBezTo>
                      <a:cubicBezTo>
                        <a:pt x="49324" y="15315"/>
                        <a:pt x="51026" y="4479"/>
                        <a:pt x="48646" y="1813"/>
                      </a:cubicBezTo>
                      <a:cubicBezTo>
                        <a:pt x="46266" y="-853"/>
                        <a:pt x="44739" y="-450"/>
                        <a:pt x="42465" y="2185"/>
                      </a:cubicBezTo>
                      <a:cubicBezTo>
                        <a:pt x="40191" y="4820"/>
                        <a:pt x="40374" y="14597"/>
                        <a:pt x="35004" y="17624"/>
                      </a:cubicBezTo>
                      <a:cubicBezTo>
                        <a:pt x="29635" y="20651"/>
                        <a:pt x="16082" y="19923"/>
                        <a:pt x="10248" y="20349"/>
                      </a:cubicBezTo>
                      <a:cubicBezTo>
                        <a:pt x="4414" y="20776"/>
                        <a:pt x="1708" y="20211"/>
                        <a:pt x="0" y="2018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1" name="Google Shape;121;p15"/>
              <p:cNvSpPr txBox="1"/>
              <p:nvPr/>
            </p:nvSpPr>
            <p:spPr>
              <a:xfrm>
                <a:off x="5526450" y="2484238"/>
                <a:ext cx="889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Signal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22" name="Google Shape;122;p15"/>
              <p:cNvSpPr txBox="1"/>
              <p:nvPr/>
            </p:nvSpPr>
            <p:spPr>
              <a:xfrm>
                <a:off x="6988075" y="3009738"/>
                <a:ext cx="889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Pixels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3" name="Google Shape;123;p15"/>
            <p:cNvGrpSpPr/>
            <p:nvPr/>
          </p:nvGrpSpPr>
          <p:grpSpPr>
            <a:xfrm>
              <a:off x="5526450" y="3409950"/>
              <a:ext cx="2923242" cy="1134888"/>
              <a:chOff x="5526450" y="3409950"/>
              <a:chExt cx="2923242" cy="1134888"/>
            </a:xfrm>
          </p:grpSpPr>
          <p:grpSp>
            <p:nvGrpSpPr>
              <p:cNvPr id="124" name="Google Shape;124;p15"/>
              <p:cNvGrpSpPr/>
              <p:nvPr/>
            </p:nvGrpSpPr>
            <p:grpSpPr>
              <a:xfrm>
                <a:off x="6416256" y="3409950"/>
                <a:ext cx="2033435" cy="734700"/>
                <a:chOff x="6101881" y="3437775"/>
                <a:chExt cx="2330051" cy="734700"/>
              </a:xfrm>
            </p:grpSpPr>
            <p:cxnSp>
              <p:nvCxnSpPr>
                <p:cNvPr id="125" name="Google Shape;125;p15"/>
                <p:cNvCxnSpPr/>
                <p:nvPr/>
              </p:nvCxnSpPr>
              <p:spPr>
                <a:xfrm rot="10800000" flipH="1">
                  <a:off x="6101881" y="3437775"/>
                  <a:ext cx="4800" cy="734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cxnSp>
              <p:nvCxnSpPr>
                <p:cNvPr id="126" name="Google Shape;126;p15"/>
                <p:cNvCxnSpPr/>
                <p:nvPr/>
              </p:nvCxnSpPr>
              <p:spPr>
                <a:xfrm>
                  <a:off x="6102406" y="4167950"/>
                  <a:ext cx="23295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</p:cxnSp>
            <p:sp>
              <p:nvSpPr>
                <p:cNvPr id="127" name="Google Shape;127;p15"/>
                <p:cNvSpPr/>
                <p:nvPr/>
              </p:nvSpPr>
              <p:spPr>
                <a:xfrm rot="10800000">
                  <a:off x="6102411" y="3677546"/>
                  <a:ext cx="2329520" cy="379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35" h="16951" extrusionOk="0">
                      <a:moveTo>
                        <a:pt x="0" y="1568"/>
                      </a:moveTo>
                      <a:cubicBezTo>
                        <a:pt x="3008" y="1816"/>
                        <a:pt x="13922" y="762"/>
                        <a:pt x="18045" y="3056"/>
                      </a:cubicBezTo>
                      <a:cubicBezTo>
                        <a:pt x="22169" y="5350"/>
                        <a:pt x="19998" y="13288"/>
                        <a:pt x="24741" y="15334"/>
                      </a:cubicBezTo>
                      <a:cubicBezTo>
                        <a:pt x="29485" y="17380"/>
                        <a:pt x="41669" y="17597"/>
                        <a:pt x="46506" y="15334"/>
                      </a:cubicBezTo>
                      <a:cubicBezTo>
                        <a:pt x="51343" y="13071"/>
                        <a:pt x="50723" y="4296"/>
                        <a:pt x="53761" y="1754"/>
                      </a:cubicBezTo>
                      <a:cubicBezTo>
                        <a:pt x="56799" y="-788"/>
                        <a:pt x="61574" y="328"/>
                        <a:pt x="64736" y="80"/>
                      </a:cubicBezTo>
                      <a:cubicBezTo>
                        <a:pt x="67898" y="-168"/>
                        <a:pt x="71402" y="235"/>
                        <a:pt x="72735" y="266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8" name="Google Shape;128;p15"/>
              <p:cNvSpPr txBox="1"/>
              <p:nvPr/>
            </p:nvSpPr>
            <p:spPr>
              <a:xfrm>
                <a:off x="5526450" y="3577188"/>
                <a:ext cx="889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Signal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29" name="Google Shape;129;p15"/>
              <p:cNvSpPr txBox="1"/>
              <p:nvPr/>
            </p:nvSpPr>
            <p:spPr>
              <a:xfrm>
                <a:off x="6988075" y="4144638"/>
                <a:ext cx="8898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lt1"/>
                    </a:solidFill>
                  </a:rPr>
                  <a:t>Pixels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30" name="Google Shape;130;p15"/>
          <p:cNvPicPr preferRelativeResize="0"/>
          <p:nvPr/>
        </p:nvPicPr>
        <p:blipFill rotWithShape="1">
          <a:blip r:embed="rId5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356050" y="119600"/>
            <a:ext cx="8520600" cy="104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solidFill>
                  <a:srgbClr val="F4EDE5"/>
                </a:solidFill>
              </a:rPr>
              <a:t>Q: Does a diffuser improve precision on small telescopes?</a:t>
            </a:r>
            <a:endParaRPr sz="2520">
              <a:solidFill>
                <a:srgbClr val="F4EDE5"/>
              </a:solidFill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309550" y="683000"/>
            <a:ext cx="560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Diffusers improve precision for large telescopes and bright targets. (Stefánsson, 2017)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We wanted to apply this technique to smaller telescopes, such as the 32” Schulman telescope on Mt. Lemmon.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Goal is to test application of diffusers for the Exoplanet Discovery and Exploration Network (EDEN) Project.</a:t>
            </a:r>
            <a:endParaRPr sz="1600">
              <a:solidFill>
                <a:srgbClr val="E2E9EB"/>
              </a:solidFill>
            </a:endParaRPr>
          </a:p>
        </p:txBody>
      </p:sp>
      <p:pic>
        <p:nvPicPr>
          <p:cNvPr id="140" name="Google Shape;140;p16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4975" y="954562"/>
            <a:ext cx="2156250" cy="323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/>
        </p:nvSpPr>
        <p:spPr>
          <a:xfrm>
            <a:off x="5631500" y="4148275"/>
            <a:ext cx="328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2E9EB"/>
                </a:solidFill>
              </a:rPr>
              <a:t>Image Source: Mt. Lemmon Skycenter</a:t>
            </a:r>
            <a:endParaRPr sz="1200">
              <a:solidFill>
                <a:srgbClr val="E2E9E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343800" y="11495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Objectives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sp>
        <p:nvSpPr>
          <p:cNvPr id="152" name="Google Shape;152;p17"/>
          <p:cNvSpPr txBox="1">
            <a:spLocks noGrp="1"/>
          </p:cNvSpPr>
          <p:nvPr>
            <p:ph type="body" idx="1"/>
          </p:nvPr>
        </p:nvSpPr>
        <p:spPr>
          <a:xfrm>
            <a:off x="343800" y="687650"/>
            <a:ext cx="845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2E9EB"/>
                </a:solidFill>
              </a:rPr>
              <a:t>Determine whether use of engineered diffuser successfully increases transit photometry precision.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rabicPeriod"/>
            </a:pPr>
            <a:r>
              <a:rPr lang="en" sz="1600">
                <a:solidFill>
                  <a:srgbClr val="E2E9EB"/>
                </a:solidFill>
              </a:rPr>
              <a:t>Create a Python program to optimize filter, diffuser, and telescope combinations.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rabicPeriod"/>
            </a:pPr>
            <a:r>
              <a:rPr lang="en" sz="1600">
                <a:solidFill>
                  <a:srgbClr val="E2E9EB"/>
                </a:solidFill>
              </a:rPr>
              <a:t>Test diffuser-assisted photometry on 32” Schulman telescope.</a:t>
            </a:r>
            <a:endParaRPr sz="1600">
              <a:solidFill>
                <a:srgbClr val="E2E9E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E2E9EB"/>
                </a:solidFill>
              </a:rPr>
              <a:t>Future</a:t>
            </a:r>
            <a:endParaRPr sz="1600">
              <a:solidFill>
                <a:srgbClr val="E2E9EB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E2E9EB"/>
                </a:solidFill>
              </a:rPr>
              <a:t>Incorporate my diffuser code into EDEN system to predict whether a diffuser would be useful for a particular target.</a:t>
            </a:r>
            <a:endParaRPr sz="1600">
              <a:solidFill>
                <a:srgbClr val="E2E9EB"/>
              </a:solidFill>
            </a:endParaRPr>
          </a:p>
        </p:txBody>
      </p:sp>
      <p:pic>
        <p:nvPicPr>
          <p:cNvPr id="153" name="Google Shape;153;p17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343800" y="11495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Methods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343800" y="687650"/>
            <a:ext cx="845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rabicPeriod"/>
            </a:pPr>
            <a:r>
              <a:rPr lang="en" sz="1600">
                <a:solidFill>
                  <a:srgbClr val="E2E9EB"/>
                </a:solidFill>
              </a:rPr>
              <a:t>Wrote code that would optimize a diffuser system for the 32” Schulman telescope.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rabicPeriod"/>
            </a:pPr>
            <a:r>
              <a:rPr lang="en" sz="1600">
                <a:solidFill>
                  <a:srgbClr val="E2E9EB"/>
                </a:solidFill>
              </a:rPr>
              <a:t>Conducted several observation runs using a diffuser system.</a:t>
            </a:r>
            <a:endParaRPr sz="1600">
              <a:solidFill>
                <a:srgbClr val="E2E9EB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lphaLcPeriod"/>
            </a:pPr>
            <a:r>
              <a:rPr lang="en" sz="1600">
                <a:solidFill>
                  <a:srgbClr val="E2E9EB"/>
                </a:solidFill>
              </a:rPr>
              <a:t>Alternated between diffused and non-diffused modes, producing two light curves per observing run to test diffuser performance.</a:t>
            </a:r>
            <a:endParaRPr sz="1600">
              <a:solidFill>
                <a:srgbClr val="E2E9EB"/>
              </a:solidFill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AutoNum type="alphaLcPeriod"/>
            </a:pPr>
            <a:r>
              <a:rPr lang="en" sz="1600">
                <a:solidFill>
                  <a:srgbClr val="E2E9EB"/>
                </a:solidFill>
              </a:rPr>
              <a:t>Performed photometric analysis using the EDEN image processing program.</a:t>
            </a:r>
            <a:endParaRPr sz="1600">
              <a:solidFill>
                <a:srgbClr val="E2E9EB"/>
              </a:solidFill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6025" y="578450"/>
            <a:ext cx="6451948" cy="38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351413" y="11557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Results</a:t>
            </a:r>
            <a:endParaRPr sz="2620">
              <a:solidFill>
                <a:srgbClr val="F4EDE5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7915550" y="2149200"/>
            <a:ext cx="11898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rgbClr val="E2E9EB"/>
                </a:solidFill>
              </a:rPr>
              <a:t>Note: ARC 3.5m used as reference.</a:t>
            </a:r>
            <a:endParaRPr sz="1300">
              <a:solidFill>
                <a:srgbClr val="E2E9EB"/>
              </a:solidFill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 rotWithShape="1">
          <a:blip r:embed="rId5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3078750" y="4281800"/>
            <a:ext cx="29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E2E9EB"/>
                </a:solidFill>
              </a:rPr>
              <a:t>Brighter : Fainter</a:t>
            </a:r>
            <a:endParaRPr>
              <a:solidFill>
                <a:srgbClr val="E2E9EB"/>
              </a:solidFill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>
            <a:off x="5310925" y="4483125"/>
            <a:ext cx="2069400" cy="0"/>
          </a:xfrm>
          <a:prstGeom prst="straightConnector1">
            <a:avLst/>
          </a:prstGeom>
          <a:noFill/>
          <a:ln w="28575" cap="flat" cmpd="sng">
            <a:solidFill>
              <a:srgbClr val="E2E9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0" name="Google Shape;180;p19"/>
          <p:cNvCxnSpPr/>
          <p:nvPr/>
        </p:nvCxnSpPr>
        <p:spPr>
          <a:xfrm rot="10800000">
            <a:off x="1767200" y="4481900"/>
            <a:ext cx="2041500" cy="0"/>
          </a:xfrm>
          <a:prstGeom prst="straightConnector1">
            <a:avLst/>
          </a:prstGeom>
          <a:noFill/>
          <a:ln w="28575" cap="flat" cmpd="sng">
            <a:solidFill>
              <a:srgbClr val="E2E9EB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5800" y="1093075"/>
            <a:ext cx="4346501" cy="2568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body" idx="1"/>
          </p:nvPr>
        </p:nvSpPr>
        <p:spPr>
          <a:xfrm>
            <a:off x="311700" y="7113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Brighter than magnitude 14, Schott gg495 filter offers improved precision with diffuser.</a:t>
            </a:r>
            <a:endParaRPr sz="1600">
              <a:solidFill>
                <a:srgbClr val="E2E9EB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E9EB"/>
              </a:buClr>
              <a:buSzPts val="1600"/>
              <a:buChar char="●"/>
            </a:pPr>
            <a:r>
              <a:rPr lang="en" sz="1600">
                <a:solidFill>
                  <a:srgbClr val="E2E9EB"/>
                </a:solidFill>
              </a:rPr>
              <a:t>Suggests observing with diffuser for targets brighter than magnitude 14 and transit depth &gt;1000 parts per million.</a:t>
            </a:r>
            <a:endParaRPr sz="1600">
              <a:solidFill>
                <a:srgbClr val="E2E9EB"/>
              </a:solidFill>
            </a:endParaRPr>
          </a:p>
        </p:txBody>
      </p:sp>
      <p:sp>
        <p:nvSpPr>
          <p:cNvPr id="190" name="Google Shape;190;p20"/>
          <p:cNvSpPr/>
          <p:nvPr/>
        </p:nvSpPr>
        <p:spPr>
          <a:xfrm rot="5740683">
            <a:off x="6597151" y="1985052"/>
            <a:ext cx="946042" cy="2113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337463" y="11557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solidFill>
                  <a:srgbClr val="F4EDE5"/>
                </a:solidFill>
              </a:rPr>
              <a:t>Results</a:t>
            </a:r>
            <a:endParaRPr sz="2620">
              <a:solidFill>
                <a:srgbClr val="F4EDE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234B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/>
          <p:nvPr/>
        </p:nvSpPr>
        <p:spPr>
          <a:xfrm>
            <a:off x="0" y="4641600"/>
            <a:ext cx="9144000" cy="501900"/>
          </a:xfrm>
          <a:prstGeom prst="rect">
            <a:avLst/>
          </a:prstGeom>
          <a:solidFill>
            <a:srgbClr val="AB0520"/>
          </a:solidFill>
          <a:ln w="952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0" y="4756688"/>
            <a:ext cx="1149175" cy="2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>
            <a:off x="311700" y="11385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F4EDE5"/>
                </a:solidFill>
              </a:rPr>
              <a:t>Diffuser reduced datapoint scatter by nearly 50%!</a:t>
            </a:r>
            <a:endParaRPr sz="2600">
              <a:solidFill>
                <a:srgbClr val="F4EDE5"/>
              </a:solidFill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3469500" y="4241400"/>
            <a:ext cx="56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2E9EB"/>
              </a:solidFill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 rotWithShape="1">
          <a:blip r:embed="rId4">
            <a:alphaModFix/>
          </a:blip>
          <a:srcRect l="22810" r="25037"/>
          <a:stretch/>
        </p:blipFill>
        <p:spPr>
          <a:xfrm>
            <a:off x="4273324" y="4606201"/>
            <a:ext cx="59735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82400" y="4682004"/>
            <a:ext cx="296575" cy="42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300" y="890925"/>
            <a:ext cx="4399619" cy="32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4075" y="890925"/>
            <a:ext cx="4399624" cy="32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/>
          <p:nvPr/>
        </p:nvSpPr>
        <p:spPr>
          <a:xfrm>
            <a:off x="527975" y="1083575"/>
            <a:ext cx="1313700" cy="344100"/>
          </a:xfrm>
          <a:prstGeom prst="ellipse">
            <a:avLst/>
          </a:prstGeom>
          <a:noFill/>
          <a:ln w="2857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5010025" y="1083575"/>
            <a:ext cx="1249500" cy="344100"/>
          </a:xfrm>
          <a:prstGeom prst="ellipse">
            <a:avLst/>
          </a:prstGeom>
          <a:noFill/>
          <a:ln w="28575" cap="flat" cmpd="sng">
            <a:solidFill>
              <a:srgbClr val="AB05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Diffuser-Assisted Photometry of Transiting Exoplanets</vt:lpstr>
      <vt:lpstr>Introduction to Transit Photometry</vt:lpstr>
      <vt:lpstr>What is a diffuser? What does it do?</vt:lpstr>
      <vt:lpstr>Q: Does a diffuser improve precision on small telescopes?</vt:lpstr>
      <vt:lpstr>Objectives</vt:lpstr>
      <vt:lpstr>Methods</vt:lpstr>
      <vt:lpstr>Results</vt:lpstr>
      <vt:lpstr>Results</vt:lpstr>
      <vt:lpstr>Diffuser reduced datapoint scatter by nearly 50%!</vt:lpstr>
      <vt:lpstr>Interpretation of Results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Diffuser-Assisted Photometry of Transiting Exoplanets</dc:title>
  <dc:creator>Michelle A. Coe</dc:creator>
  <cp:lastModifiedBy>Coe, Michelle A - (macoe)</cp:lastModifiedBy>
  <cp:revision>1</cp:revision>
  <dcterms:modified xsi:type="dcterms:W3CDTF">2023-04-14T18:25:51Z</dcterms:modified>
</cp:coreProperties>
</file>